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Marta" charset="1" panose="02000503060000020003"/>
      <p:regular r:id="rId12"/>
    </p:embeddedFont>
    <p:embeddedFont>
      <p:font typeface="Marta Bold" charset="1" panose="02000503060000020003"/>
      <p:regular r:id="rId13"/>
    </p:embeddedFont>
    <p:embeddedFont>
      <p:font typeface="Marta Italics" charset="1" panose="02000503060000020003"/>
      <p:regular r:id="rId14"/>
    </p:embeddedFont>
    <p:embeddedFont>
      <p:font typeface="Arimo" charset="1" panose="020B0604020202020204"/>
      <p:regular r:id="rId15"/>
    </p:embeddedFont>
    <p:embeddedFont>
      <p:font typeface="Arimo Bold" charset="1" panose="020B0704020202020204"/>
      <p:regular r:id="rId16"/>
    </p:embeddedFont>
    <p:embeddedFont>
      <p:font typeface="Arimo Italics" charset="1" panose="020B0604020202090204"/>
      <p:regular r:id="rId17"/>
    </p:embeddedFont>
    <p:embeddedFont>
      <p:font typeface="Arimo Bold Italics" charset="1" panose="020B0704020202090204"/>
      <p:regular r:id="rId18"/>
    </p:embeddedFont>
    <p:embeddedFont>
      <p:font typeface="Arialle" charset="1" panose="020B0604020202020204"/>
      <p:regular r:id="rId19"/>
    </p:embeddedFont>
    <p:embeddedFont>
      <p:font typeface="Arialle Bold" charset="1" panose="020B0704020202020204"/>
      <p:regular r:id="rId20"/>
    </p:embeddedFont>
    <p:embeddedFont>
      <p:font typeface="Arialle Italics" charset="1" panose="020B0604020202090204"/>
      <p:regular r:id="rId21"/>
    </p:embeddedFont>
    <p:embeddedFont>
      <p:font typeface="Arialle Bold Italics" charset="1" panose="020B0704020202090204"/>
      <p:regular r:id="rId22"/>
    </p:embeddedFont>
    <p:embeddedFont>
      <p:font typeface="Roboto Condensed" charset="1" panose="02000000000000000000"/>
      <p:regular r:id="rId23"/>
    </p:embeddedFont>
    <p:embeddedFont>
      <p:font typeface="Roboto Condensed Bold" charset="1" panose="02000000000000000000"/>
      <p:regular r:id="rId24"/>
    </p:embeddedFont>
    <p:embeddedFont>
      <p:font typeface="Roboto Condensed Italics" charset="1" panose="02000000000000000000"/>
      <p:regular r:id="rId25"/>
    </p:embeddedFont>
    <p:embeddedFont>
      <p:font typeface="Roboto Condensed Bold Italics" charset="1" panose="02000000000000000000"/>
      <p:regular r:id="rId26"/>
    </p:embeddedFont>
    <p:embeddedFont>
      <p:font typeface="Arvo" charset="1" panose="02000000000000000000"/>
      <p:regular r:id="rId27"/>
    </p:embeddedFont>
    <p:embeddedFont>
      <p:font typeface="Arvo Bold" charset="1" panose="02000000000000000000"/>
      <p:regular r:id="rId28"/>
    </p:embeddedFont>
    <p:embeddedFont>
      <p:font typeface="Arvo Italics" charset="1" panose="02000000000000000000"/>
      <p:regular r:id="rId29"/>
    </p:embeddedFont>
    <p:embeddedFont>
      <p:font typeface="Arvo Bold Italics" charset="1" panose="02000000000000000000"/>
      <p:regular r:id="rId30"/>
    </p:embeddedFont>
    <p:embeddedFont>
      <p:font typeface="Poppins Light" charset="1" panose="02000000000000000000"/>
      <p:regular r:id="rId31"/>
    </p:embeddedFont>
    <p:embeddedFont>
      <p:font typeface="Poppins Light Bold" charset="1" panose="02000000000000000000"/>
      <p:regular r:id="rId32"/>
    </p:embeddedFont>
    <p:embeddedFont>
      <p:font typeface="Poppins Medium" charset="1" panose="02000000000000000000"/>
      <p:regular r:id="rId33"/>
    </p:embeddedFont>
    <p:embeddedFont>
      <p:font typeface="Poppins Medium Bold" charset="1" panose="02000000000000000000"/>
      <p:regular r:id="rId34"/>
    </p:embeddedFont>
    <p:embeddedFont>
      <p:font typeface="Poppins Bold" charset="1" panose="02000000000000000000"/>
      <p:regular r:id="rId35"/>
    </p:embeddedFont>
    <p:embeddedFont>
      <p:font typeface="Uni Sans" charset="1" panose="00000000000000000000"/>
      <p:regular r:id="rId36"/>
    </p:embeddedFont>
    <p:embeddedFont>
      <p:font typeface="Uni Sans Bold" charset="1" panose="00000000000000000000"/>
      <p:regular r:id="rId37"/>
    </p:embeddedFont>
    <p:embeddedFont>
      <p:font typeface="Uni Sans Italics" charset="1" panose="00000000000000000000"/>
      <p:regular r:id="rId38"/>
    </p:embeddedFont>
    <p:embeddedFont>
      <p:font typeface="Uni Sans Bold Italics" charset="1" panose="00000000000000000000"/>
      <p:regular r:id="rId39"/>
    </p:embeddedFont>
    <p:embeddedFont>
      <p:font typeface="Open Sans Light" charset="1" panose="020B0306030504020204"/>
      <p:regular r:id="rId40"/>
    </p:embeddedFont>
    <p:embeddedFont>
      <p:font typeface="Open Sans Light Bold" charset="1" panose="020B0806030504020204"/>
      <p:regular r:id="rId41"/>
    </p:embeddedFont>
    <p:embeddedFont>
      <p:font typeface="Open Sans Light Italics" charset="1" panose="020B0306030504020204"/>
      <p:regular r:id="rId42"/>
    </p:embeddedFont>
    <p:embeddedFont>
      <p:font typeface="Open Sans Light Bold Italics" charset="1" panose="020B0806030504020204"/>
      <p:regular r:id="rId43"/>
    </p:embeddedFont>
    <p:embeddedFont>
      <p:font typeface="Cerebri" charset="1" panose="00000500000000000000"/>
      <p:regular r:id="rId44"/>
    </p:embeddedFont>
    <p:embeddedFont>
      <p:font typeface="Cerebri Bold" charset="1" panose="00000800000000000000"/>
      <p:regular r:id="rId45"/>
    </p:embeddedFont>
    <p:embeddedFont>
      <p:font typeface="Cerebri Italics" charset="1" panose="00000500000000000000"/>
      <p:regular r:id="rId46"/>
    </p:embeddedFont>
    <p:embeddedFont>
      <p:font typeface="Cerebri Bold Italics" charset="1" panose="00000800000000000000"/>
      <p:regular r:id="rId47"/>
    </p:embeddedFont>
    <p:embeddedFont>
      <p:font typeface="Saira Condensed" charset="1" panose="00000506000000000000"/>
      <p:regular r:id="rId48"/>
    </p:embeddedFont>
    <p:embeddedFont>
      <p:font typeface="Saira Condensed Bold" charset="1" panose="00000806000000000000"/>
      <p:regular r:id="rId49"/>
    </p:embeddedFont>
    <p:embeddedFont>
      <p:font typeface="Alice" charset="1" panose="00000500000000000000"/>
      <p:regular r:id="rId50"/>
    </p:embeddedFont>
    <p:embeddedFont>
      <p:font typeface="Alice Bold" charset="1" panose="00000500000000000000"/>
      <p:regular r:id="rId51"/>
    </p:embeddedFont>
    <p:embeddedFont>
      <p:font typeface="Alice Italics" charset="1" panose="00000500000000000000"/>
      <p:regular r:id="rId52"/>
    </p:embeddedFont>
    <p:embeddedFont>
      <p:font typeface="Alice Bold Italics" charset="1" panose="000005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28499" y="-526382"/>
            <a:ext cx="7139826" cy="66757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64796" y="645548"/>
            <a:ext cx="2998935" cy="30026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57661" y="-607620"/>
            <a:ext cx="2886635" cy="22046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7988373">
            <a:off x="-1289231" y="8022720"/>
            <a:ext cx="3808692" cy="356112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5400000">
            <a:off x="13092059" y="-1010276"/>
            <a:ext cx="3959275" cy="6790585"/>
            <a:chOff x="0" y="0"/>
            <a:chExt cx="5279034" cy="90541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89763" y="8719689"/>
              <a:ext cx="95785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Item 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47617" y="8719689"/>
              <a:ext cx="95785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Item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405471" y="8719689"/>
              <a:ext cx="95785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Item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363325" y="8719689"/>
              <a:ext cx="95785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Item 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321179" y="8719689"/>
              <a:ext cx="95785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Item 5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489763" y="152925"/>
              <a:ext cx="4789271" cy="8466559"/>
              <a:chOff x="0" y="0"/>
              <a:chExt cx="7556976" cy="13359358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-6350"/>
                <a:ext cx="75569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556976">
                    <a:moveTo>
                      <a:pt x="0" y="0"/>
                    </a:moveTo>
                    <a:lnTo>
                      <a:pt x="7556976" y="0"/>
                    </a:lnTo>
                    <a:lnTo>
                      <a:pt x="75569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2665522"/>
                <a:ext cx="75569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556976">
                    <a:moveTo>
                      <a:pt x="0" y="0"/>
                    </a:moveTo>
                    <a:lnTo>
                      <a:pt x="7556976" y="0"/>
                    </a:lnTo>
                    <a:lnTo>
                      <a:pt x="75569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5337393"/>
                <a:ext cx="75569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556976">
                    <a:moveTo>
                      <a:pt x="0" y="0"/>
                    </a:moveTo>
                    <a:lnTo>
                      <a:pt x="7556976" y="0"/>
                    </a:lnTo>
                    <a:lnTo>
                      <a:pt x="75569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8009265"/>
                <a:ext cx="75569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556976">
                    <a:moveTo>
                      <a:pt x="0" y="0"/>
                    </a:moveTo>
                    <a:lnTo>
                      <a:pt x="7556976" y="0"/>
                    </a:lnTo>
                    <a:lnTo>
                      <a:pt x="75569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10681136"/>
                <a:ext cx="75569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556976">
                    <a:moveTo>
                      <a:pt x="0" y="0"/>
                    </a:moveTo>
                    <a:lnTo>
                      <a:pt x="7556976" y="0"/>
                    </a:lnTo>
                    <a:lnTo>
                      <a:pt x="75569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13353008"/>
                <a:ext cx="755697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556976">
                    <a:moveTo>
                      <a:pt x="0" y="0"/>
                    </a:moveTo>
                    <a:lnTo>
                      <a:pt x="7556976" y="0"/>
                    </a:lnTo>
                    <a:lnTo>
                      <a:pt x="75569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36098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50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664737"/>
              <a:ext cx="36098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40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358049"/>
              <a:ext cx="36098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30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051361"/>
              <a:ext cx="36098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20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6744673"/>
              <a:ext cx="36098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10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46989" y="8437984"/>
              <a:ext cx="213994" cy="334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29"/>
                </a:lnSpc>
              </a:pPr>
              <a:r>
                <a:rPr lang="en-US" sz="1521">
                  <a:solidFill>
                    <a:srgbClr val="FFFFFF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489763" y="152925"/>
              <a:ext cx="4789271" cy="8466559"/>
              <a:chOff x="0" y="0"/>
              <a:chExt cx="7556976" cy="13359358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692198" y="10140845"/>
                <a:ext cx="1600703" cy="3281730"/>
              </a:xfrm>
              <a:custGeom>
                <a:avLst/>
                <a:gdLst/>
                <a:ahLst/>
                <a:cxnLst/>
                <a:rect r="r" b="b" t="t" l="l"/>
                <a:pathLst>
                  <a:path h="3281730" w="1600703">
                    <a:moveTo>
                      <a:pt x="127000" y="3218513"/>
                    </a:moveTo>
                    <a:cubicBezTo>
                      <a:pt x="126843" y="3183554"/>
                      <a:pt x="98459" y="3155297"/>
                      <a:pt x="63500" y="3155297"/>
                    </a:cubicBezTo>
                    <a:cubicBezTo>
                      <a:pt x="28540" y="3155297"/>
                      <a:pt x="156" y="3183554"/>
                      <a:pt x="0" y="3218513"/>
                    </a:cubicBezTo>
                    <a:cubicBezTo>
                      <a:pt x="156" y="3253472"/>
                      <a:pt x="28540" y="3281729"/>
                      <a:pt x="63500" y="3281729"/>
                    </a:cubicBezTo>
                    <a:cubicBezTo>
                      <a:pt x="98459" y="3281729"/>
                      <a:pt x="126843" y="3253472"/>
                      <a:pt x="127000" y="3218513"/>
                    </a:cubicBezTo>
                    <a:close/>
                    <a:moveTo>
                      <a:pt x="37692" y="3206246"/>
                    </a:moveTo>
                    <a:lnTo>
                      <a:pt x="89307" y="3230781"/>
                    </a:lnTo>
                    <a:lnTo>
                      <a:pt x="1600702" y="24535"/>
                    </a:lnTo>
                    <a:lnTo>
                      <a:pt x="1549087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2203593" y="3200122"/>
                <a:ext cx="1602806" cy="7016206"/>
              </a:xfrm>
              <a:custGeom>
                <a:avLst/>
                <a:gdLst/>
                <a:ahLst/>
                <a:cxnLst/>
                <a:rect r="r" b="b" t="t" l="l"/>
                <a:pathLst>
                  <a:path h="7016206" w="1602806">
                    <a:moveTo>
                      <a:pt x="127000" y="6952990"/>
                    </a:moveTo>
                    <a:cubicBezTo>
                      <a:pt x="126843" y="6918031"/>
                      <a:pt x="98459" y="6889774"/>
                      <a:pt x="63500" y="6889774"/>
                    </a:cubicBezTo>
                    <a:cubicBezTo>
                      <a:pt x="28540" y="6889774"/>
                      <a:pt x="156" y="6918031"/>
                      <a:pt x="0" y="6952990"/>
                    </a:cubicBezTo>
                    <a:cubicBezTo>
                      <a:pt x="156" y="6987949"/>
                      <a:pt x="28540" y="7016206"/>
                      <a:pt x="63500" y="7016206"/>
                    </a:cubicBezTo>
                    <a:cubicBezTo>
                      <a:pt x="98459" y="7016206"/>
                      <a:pt x="126843" y="6987949"/>
                      <a:pt x="127000" y="6952990"/>
                    </a:cubicBezTo>
                    <a:close/>
                    <a:moveTo>
                      <a:pt x="35589" y="6946866"/>
                    </a:moveTo>
                    <a:lnTo>
                      <a:pt x="91411" y="6959114"/>
                    </a:lnTo>
                    <a:lnTo>
                      <a:pt x="1602806" y="12247"/>
                    </a:lnTo>
                    <a:lnTo>
                      <a:pt x="1546984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3714988" y="3143029"/>
                <a:ext cx="1598161" cy="2217304"/>
              </a:xfrm>
              <a:custGeom>
                <a:avLst/>
                <a:gdLst/>
                <a:ahLst/>
                <a:cxnLst/>
                <a:rect r="r" b="b" t="t" l="l"/>
                <a:pathLst>
                  <a:path h="2217304" w="1598161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86766" y="46627"/>
                    </a:moveTo>
                    <a:lnTo>
                      <a:pt x="40234" y="79806"/>
                    </a:lnTo>
                    <a:lnTo>
                      <a:pt x="1551629" y="2217304"/>
                    </a:lnTo>
                    <a:lnTo>
                      <a:pt x="1598161" y="218412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5226383" y="4746152"/>
                <a:ext cx="1638395" cy="660808"/>
              </a:xfrm>
              <a:custGeom>
                <a:avLst/>
                <a:gdLst/>
                <a:ahLst/>
                <a:cxnLst/>
                <a:rect r="r" b="b" t="t" l="l"/>
                <a:pathLst>
                  <a:path h="660808" w="1638395">
                    <a:moveTo>
                      <a:pt x="127000" y="597591"/>
                    </a:moveTo>
                    <a:cubicBezTo>
                      <a:pt x="126844" y="562632"/>
                      <a:pt x="98459" y="534375"/>
                      <a:pt x="63500" y="534375"/>
                    </a:cubicBezTo>
                    <a:cubicBezTo>
                      <a:pt x="28540" y="534375"/>
                      <a:pt x="156" y="562632"/>
                      <a:pt x="0" y="597591"/>
                    </a:cubicBezTo>
                    <a:cubicBezTo>
                      <a:pt x="156" y="632550"/>
                      <a:pt x="28540" y="660808"/>
                      <a:pt x="63500" y="660808"/>
                    </a:cubicBezTo>
                    <a:cubicBezTo>
                      <a:pt x="98459" y="660808"/>
                      <a:pt x="126844" y="632550"/>
                      <a:pt x="127000" y="597591"/>
                    </a:cubicBezTo>
                    <a:close/>
                    <a:moveTo>
                      <a:pt x="54045" y="570626"/>
                    </a:moveTo>
                    <a:lnTo>
                      <a:pt x="72955" y="624557"/>
                    </a:lnTo>
                    <a:lnTo>
                      <a:pt x="1584350" y="90183"/>
                    </a:lnTo>
                    <a:lnTo>
                      <a:pt x="1565440" y="36251"/>
                    </a:lnTo>
                    <a:close/>
                    <a:moveTo>
                      <a:pt x="1638395" y="63217"/>
                    </a:moveTo>
                    <a:cubicBezTo>
                      <a:pt x="1638238" y="28258"/>
                      <a:pt x="1609855" y="0"/>
                      <a:pt x="1574895" y="0"/>
                    </a:cubicBezTo>
                    <a:cubicBezTo>
                      <a:pt x="1539935" y="0"/>
                      <a:pt x="1511551" y="28258"/>
                      <a:pt x="1511395" y="63217"/>
                    </a:cubicBezTo>
                    <a:cubicBezTo>
                      <a:pt x="1511551" y="98176"/>
                      <a:pt x="1539935" y="126434"/>
                      <a:pt x="1574895" y="126434"/>
                    </a:cubicBezTo>
                    <a:cubicBezTo>
                      <a:pt x="1609855" y="126434"/>
                      <a:pt x="1638238" y="98176"/>
                      <a:pt x="1638395" y="6321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692198" y="10089896"/>
                <a:ext cx="1598161" cy="2217303"/>
              </a:xfrm>
              <a:custGeom>
                <a:avLst/>
                <a:gdLst/>
                <a:ahLst/>
                <a:cxnLst/>
                <a:rect r="r" b="b" t="t" l="l"/>
                <a:pathLst>
                  <a:path h="2217303" w="1598161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59" y="126432"/>
                      <a:pt x="126843" y="98175"/>
                      <a:pt x="127000" y="63216"/>
                    </a:cubicBezTo>
                    <a:close/>
                    <a:moveTo>
                      <a:pt x="86766" y="46626"/>
                    </a:moveTo>
                    <a:lnTo>
                      <a:pt x="40233" y="79806"/>
                    </a:lnTo>
                    <a:lnTo>
                      <a:pt x="1551628" y="2217303"/>
                    </a:lnTo>
                    <a:lnTo>
                      <a:pt x="1598161" y="218412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2203593" y="8006019"/>
                <a:ext cx="1601811" cy="4347807"/>
              </a:xfrm>
              <a:custGeom>
                <a:avLst/>
                <a:gdLst/>
                <a:ahLst/>
                <a:cxnLst/>
                <a:rect r="r" b="b" t="t" l="l"/>
                <a:pathLst>
                  <a:path h="4347807" w="1601811">
                    <a:moveTo>
                      <a:pt x="127000" y="4284590"/>
                    </a:moveTo>
                    <a:cubicBezTo>
                      <a:pt x="126843" y="4249631"/>
                      <a:pt x="98459" y="4221374"/>
                      <a:pt x="63500" y="4221374"/>
                    </a:cubicBezTo>
                    <a:cubicBezTo>
                      <a:pt x="28540" y="4221374"/>
                      <a:pt x="156" y="4249631"/>
                      <a:pt x="0" y="4284590"/>
                    </a:cubicBezTo>
                    <a:cubicBezTo>
                      <a:pt x="156" y="4319550"/>
                      <a:pt x="28540" y="4347807"/>
                      <a:pt x="63500" y="4347807"/>
                    </a:cubicBezTo>
                    <a:cubicBezTo>
                      <a:pt x="98459" y="4347807"/>
                      <a:pt x="126843" y="4319550"/>
                      <a:pt x="127000" y="4284590"/>
                    </a:cubicBezTo>
                    <a:close/>
                    <a:moveTo>
                      <a:pt x="36584" y="4274995"/>
                    </a:moveTo>
                    <a:lnTo>
                      <a:pt x="90415" y="4294186"/>
                    </a:lnTo>
                    <a:lnTo>
                      <a:pt x="1601810" y="19192"/>
                    </a:lnTo>
                    <a:lnTo>
                      <a:pt x="1547979" y="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3714988" y="7952398"/>
                <a:ext cx="1593731" cy="1420640"/>
              </a:xfrm>
              <a:custGeom>
                <a:avLst/>
                <a:gdLst/>
                <a:ahLst/>
                <a:cxnLst/>
                <a:rect r="r" b="b" t="t" l="l"/>
                <a:pathLst>
                  <a:path h="1420640" w="1593731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82336" y="41729"/>
                    </a:moveTo>
                    <a:lnTo>
                      <a:pt x="44664" y="84705"/>
                    </a:lnTo>
                    <a:lnTo>
                      <a:pt x="1556060" y="1420641"/>
                    </a:lnTo>
                    <a:lnTo>
                      <a:pt x="1593731" y="137766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5226383" y="-63217"/>
                <a:ext cx="1638395" cy="9477984"/>
              </a:xfrm>
              <a:custGeom>
                <a:avLst/>
                <a:gdLst/>
                <a:ahLst/>
                <a:cxnLst/>
                <a:rect r="r" b="b" t="t" l="l"/>
                <a:pathLst>
                  <a:path h="9477984" w="1638395">
                    <a:moveTo>
                      <a:pt x="127000" y="9414768"/>
                    </a:moveTo>
                    <a:cubicBezTo>
                      <a:pt x="126844" y="9379809"/>
                      <a:pt x="98459" y="9351552"/>
                      <a:pt x="63500" y="9351552"/>
                    </a:cubicBezTo>
                    <a:cubicBezTo>
                      <a:pt x="28540" y="9351552"/>
                      <a:pt x="156" y="9379809"/>
                      <a:pt x="0" y="9414768"/>
                    </a:cubicBezTo>
                    <a:cubicBezTo>
                      <a:pt x="156" y="9449727"/>
                      <a:pt x="28540" y="9477984"/>
                      <a:pt x="63500" y="9477984"/>
                    </a:cubicBezTo>
                    <a:cubicBezTo>
                      <a:pt x="98459" y="9477984"/>
                      <a:pt x="126844" y="9449727"/>
                      <a:pt x="127000" y="9414768"/>
                    </a:cubicBezTo>
                    <a:close/>
                    <a:moveTo>
                      <a:pt x="35297" y="9410171"/>
                    </a:moveTo>
                    <a:lnTo>
                      <a:pt x="91703" y="9419364"/>
                    </a:lnTo>
                    <a:lnTo>
                      <a:pt x="1603098" y="67813"/>
                    </a:lnTo>
                    <a:lnTo>
                      <a:pt x="1546692" y="58621"/>
                    </a:lnTo>
                    <a:close/>
                    <a:moveTo>
                      <a:pt x="1638395" y="63217"/>
                    </a:moveTo>
                    <a:lnTo>
                      <a:pt x="1638395" y="63217"/>
                    </a:lnTo>
                    <a:cubicBezTo>
                      <a:pt x="1638238" y="28258"/>
                      <a:pt x="1609855" y="0"/>
                      <a:pt x="1574895" y="0"/>
                    </a:cubicBezTo>
                    <a:cubicBezTo>
                      <a:pt x="1539935" y="0"/>
                      <a:pt x="1511551" y="28258"/>
                      <a:pt x="1511395" y="63217"/>
                    </a:cubicBezTo>
                    <a:lnTo>
                      <a:pt x="1511395" y="63217"/>
                    </a:lnTo>
                    <a:cubicBezTo>
                      <a:pt x="1511551" y="98176"/>
                      <a:pt x="1539935" y="126434"/>
                      <a:pt x="1574895" y="126434"/>
                    </a:cubicBezTo>
                    <a:cubicBezTo>
                      <a:pt x="1609855" y="126434"/>
                      <a:pt x="1638238" y="98176"/>
                      <a:pt x="1638395" y="6321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692198" y="5331475"/>
                <a:ext cx="1600703" cy="3281730"/>
              </a:xfrm>
              <a:custGeom>
                <a:avLst/>
                <a:gdLst/>
                <a:ahLst/>
                <a:cxnLst/>
                <a:rect r="r" b="b" t="t" l="l"/>
                <a:pathLst>
                  <a:path h="3281730" w="1600703">
                    <a:moveTo>
                      <a:pt x="127000" y="3218514"/>
                    </a:moveTo>
                    <a:cubicBezTo>
                      <a:pt x="126843" y="3183555"/>
                      <a:pt x="98459" y="3155298"/>
                      <a:pt x="63500" y="3155298"/>
                    </a:cubicBezTo>
                    <a:cubicBezTo>
                      <a:pt x="28540" y="3155298"/>
                      <a:pt x="156" y="3183555"/>
                      <a:pt x="0" y="3218514"/>
                    </a:cubicBezTo>
                    <a:cubicBezTo>
                      <a:pt x="156" y="3253473"/>
                      <a:pt x="28540" y="3281730"/>
                      <a:pt x="63500" y="3281730"/>
                    </a:cubicBezTo>
                    <a:cubicBezTo>
                      <a:pt x="98459" y="3281730"/>
                      <a:pt x="126843" y="3253473"/>
                      <a:pt x="127000" y="3218514"/>
                    </a:cubicBezTo>
                    <a:close/>
                    <a:moveTo>
                      <a:pt x="37692" y="3206247"/>
                    </a:moveTo>
                    <a:lnTo>
                      <a:pt x="89307" y="3230782"/>
                    </a:lnTo>
                    <a:lnTo>
                      <a:pt x="1600702" y="24536"/>
                    </a:lnTo>
                    <a:lnTo>
                      <a:pt x="1549087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2203593" y="5280527"/>
                <a:ext cx="1593731" cy="1420641"/>
              </a:xfrm>
              <a:custGeom>
                <a:avLst/>
                <a:gdLst/>
                <a:ahLst/>
                <a:cxnLst/>
                <a:rect r="r" b="b" t="t" l="l"/>
                <a:pathLst>
                  <a:path h="1420641" w="1593731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82335" y="41728"/>
                    </a:moveTo>
                    <a:lnTo>
                      <a:pt x="44664" y="84705"/>
                    </a:lnTo>
                    <a:lnTo>
                      <a:pt x="1556059" y="1420641"/>
                    </a:lnTo>
                    <a:lnTo>
                      <a:pt x="1593731" y="137766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3714988" y="2661715"/>
                <a:ext cx="1601604" cy="4081181"/>
              </a:xfrm>
              <a:custGeom>
                <a:avLst/>
                <a:gdLst/>
                <a:ahLst/>
                <a:cxnLst/>
                <a:rect r="r" b="b" t="t" l="l"/>
                <a:pathLst>
                  <a:path h="4081181" w="1601604">
                    <a:moveTo>
                      <a:pt x="127000" y="4017964"/>
                    </a:moveTo>
                    <a:cubicBezTo>
                      <a:pt x="126844" y="3983005"/>
                      <a:pt x="98459" y="3954748"/>
                      <a:pt x="63500" y="3954748"/>
                    </a:cubicBezTo>
                    <a:cubicBezTo>
                      <a:pt x="28540" y="3954748"/>
                      <a:pt x="156" y="3983005"/>
                      <a:pt x="0" y="4017964"/>
                    </a:cubicBezTo>
                    <a:cubicBezTo>
                      <a:pt x="156" y="4052923"/>
                      <a:pt x="28540" y="4081180"/>
                      <a:pt x="63500" y="4081180"/>
                    </a:cubicBezTo>
                    <a:cubicBezTo>
                      <a:pt x="98459" y="4081180"/>
                      <a:pt x="126844" y="4052923"/>
                      <a:pt x="127000" y="4017964"/>
                    </a:cubicBezTo>
                    <a:close/>
                    <a:moveTo>
                      <a:pt x="36791" y="4007807"/>
                    </a:moveTo>
                    <a:lnTo>
                      <a:pt x="90209" y="4028121"/>
                    </a:lnTo>
                    <a:lnTo>
                      <a:pt x="1601604" y="20314"/>
                    </a:lnTo>
                    <a:lnTo>
                      <a:pt x="1548186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5226383" y="2074281"/>
                <a:ext cx="1638395" cy="660808"/>
              </a:xfrm>
              <a:custGeom>
                <a:avLst/>
                <a:gdLst/>
                <a:ahLst/>
                <a:cxnLst/>
                <a:rect r="r" b="b" t="t" l="l"/>
                <a:pathLst>
                  <a:path h="660808" w="1638395">
                    <a:moveTo>
                      <a:pt x="127000" y="597591"/>
                    </a:moveTo>
                    <a:cubicBezTo>
                      <a:pt x="126844" y="562631"/>
                      <a:pt x="98459" y="534374"/>
                      <a:pt x="63500" y="534374"/>
                    </a:cubicBezTo>
                    <a:cubicBezTo>
                      <a:pt x="28540" y="534374"/>
                      <a:pt x="156" y="562631"/>
                      <a:pt x="0" y="597591"/>
                    </a:cubicBezTo>
                    <a:cubicBezTo>
                      <a:pt x="156" y="632550"/>
                      <a:pt x="28540" y="660807"/>
                      <a:pt x="63500" y="660807"/>
                    </a:cubicBezTo>
                    <a:cubicBezTo>
                      <a:pt x="98459" y="660807"/>
                      <a:pt x="126844" y="632550"/>
                      <a:pt x="127000" y="597591"/>
                    </a:cubicBezTo>
                    <a:close/>
                    <a:moveTo>
                      <a:pt x="54045" y="570625"/>
                    </a:moveTo>
                    <a:lnTo>
                      <a:pt x="72955" y="624556"/>
                    </a:lnTo>
                    <a:lnTo>
                      <a:pt x="1584350" y="90182"/>
                    </a:lnTo>
                    <a:lnTo>
                      <a:pt x="1565440" y="36251"/>
                    </a:lnTo>
                    <a:close/>
                    <a:moveTo>
                      <a:pt x="1638395" y="63216"/>
                    </a:moveTo>
                    <a:cubicBezTo>
                      <a:pt x="1638238" y="28257"/>
                      <a:pt x="1609855" y="0"/>
                      <a:pt x="1574895" y="0"/>
                    </a:cubicBezTo>
                    <a:cubicBezTo>
                      <a:pt x="1539935" y="0"/>
                      <a:pt x="1511551" y="28257"/>
                      <a:pt x="1511395" y="63216"/>
                    </a:cubicBezTo>
                    <a:cubicBezTo>
                      <a:pt x="1511551" y="98176"/>
                      <a:pt x="1539935" y="126433"/>
                      <a:pt x="1574895" y="126433"/>
                    </a:cubicBezTo>
                    <a:cubicBezTo>
                      <a:pt x="1609855" y="126433"/>
                      <a:pt x="1638238" y="98176"/>
                      <a:pt x="1638395" y="63216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grpSp>
        <p:nvGrpSpPr>
          <p:cNvPr name="Group 38" id="38"/>
          <p:cNvGrpSpPr/>
          <p:nvPr/>
        </p:nvGrpSpPr>
        <p:grpSpPr>
          <a:xfrm rot="0">
            <a:off x="657661" y="2514992"/>
            <a:ext cx="7440144" cy="2375272"/>
            <a:chOff x="0" y="0"/>
            <a:chExt cx="9920193" cy="3167030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98671" y="2833759"/>
              <a:ext cx="6370257" cy="333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83"/>
                </a:lnSpc>
              </a:pP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57150"/>
              <a:ext cx="9920193" cy="267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79"/>
                </a:lnSpc>
              </a:pPr>
              <a:r>
                <a:rPr lang="en-US" sz="5254">
                  <a:solidFill>
                    <a:srgbClr val="FFFFFF"/>
                  </a:solidFill>
                  <a:latin typeface="Uni Sans"/>
                </a:rPr>
                <a:t>FAKE NEWS DETECTION </a:t>
              </a:r>
            </a:p>
            <a:p>
              <a:pPr>
                <a:lnSpc>
                  <a:spcPts val="3823"/>
                </a:lnSpc>
              </a:pPr>
              <a:r>
                <a:rPr lang="en-US" sz="1794">
                  <a:solidFill>
                    <a:srgbClr val="FFFFFF"/>
                  </a:solidFill>
                  <a:latin typeface="Saira Condensed"/>
                </a:rPr>
                <a:t>USING KNOWLEDGE GRAPH</a:t>
              </a:r>
            </a:p>
            <a:p>
              <a:pPr>
                <a:lnSpc>
                  <a:spcPts val="6098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39917" y="8190310"/>
            <a:ext cx="5655983" cy="991806"/>
            <a:chOff x="0" y="0"/>
            <a:chExt cx="7541311" cy="1322408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9525"/>
              <a:ext cx="7541311" cy="582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41"/>
                </a:lnSpc>
              </a:pPr>
              <a:r>
                <a:rPr lang="en-US" sz="2818">
                  <a:solidFill>
                    <a:srgbClr val="FFFFFF"/>
                  </a:solidFill>
                  <a:latin typeface="Arialle"/>
                </a:rPr>
                <a:t>AYUSH SINGH CHAUHAN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1042726" y="929400"/>
              <a:ext cx="6498586" cy="393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52"/>
                </a:lnSpc>
              </a:pPr>
              <a:r>
                <a:rPr lang="en-US" sz="1760" spc="88">
                  <a:solidFill>
                    <a:srgbClr val="FFFFFF"/>
                  </a:solidFill>
                  <a:latin typeface="Roboto Condensed"/>
                </a:rPr>
                <a:t>181500180        Section - B -75 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991845" y="8281066"/>
            <a:ext cx="5655983" cy="977234"/>
            <a:chOff x="0" y="0"/>
            <a:chExt cx="7541311" cy="1302978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9525"/>
              <a:ext cx="7541311" cy="582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41"/>
                </a:lnSpc>
              </a:pPr>
              <a:r>
                <a:rPr lang="en-US" sz="2818">
                  <a:solidFill>
                    <a:srgbClr val="FFFFFF"/>
                  </a:solidFill>
                  <a:latin typeface="Arialle"/>
                </a:rPr>
                <a:t>ROHIT GUPTA 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1042726" y="929400"/>
              <a:ext cx="6498586" cy="373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07"/>
                </a:lnSpc>
              </a:pPr>
              <a:r>
                <a:rPr lang="en-US" sz="1660" spc="83">
                  <a:solidFill>
                    <a:srgbClr val="FFFFFF"/>
                  </a:solidFill>
                  <a:latin typeface="Roboto Condensed"/>
                </a:rPr>
                <a:t>181500590 Section - B -76 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1139237" y="8085344"/>
            <a:ext cx="5655983" cy="79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96"/>
              </a:lnSpc>
            </a:pPr>
            <a:r>
              <a:rPr lang="en-US" sz="2518">
                <a:solidFill>
                  <a:srgbClr val="FFFFFF"/>
                </a:solidFill>
                <a:latin typeface="Arialle Bold"/>
              </a:rPr>
              <a:t>SUBMITTED TO-</a:t>
            </a:r>
          </a:p>
          <a:p>
            <a:pPr algn="r">
              <a:lnSpc>
                <a:spcPts val="3241"/>
              </a:lnSpc>
            </a:pPr>
            <a:r>
              <a:rPr lang="en-US" sz="2518">
                <a:solidFill>
                  <a:srgbClr val="FFFFFF"/>
                </a:solidFill>
                <a:latin typeface="Arialle"/>
              </a:rPr>
              <a:t>PROF</a:t>
            </a:r>
            <a:r>
              <a:rPr lang="en-US" sz="2818">
                <a:solidFill>
                  <a:srgbClr val="FFFFFF"/>
                </a:solidFill>
                <a:latin typeface="Arialle"/>
              </a:rPr>
              <a:t>. HRADESH KUMAR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8634"/>
          <a:stretch>
            <a:fillRect/>
          </a:stretch>
        </p:blipFill>
        <p:spPr>
          <a:xfrm flipH="false" flipV="false" rot="0">
            <a:off x="451512" y="2707724"/>
            <a:ext cx="17084186" cy="543743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71176" y="1127377"/>
            <a:ext cx="16091307" cy="1164220"/>
            <a:chOff x="0" y="0"/>
            <a:chExt cx="21455076" cy="15522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21455076" cy="72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0"/>
                </a:lnSpc>
              </a:pPr>
              <a:r>
                <a:rPr lang="en-US" sz="3550" spc="710">
                  <a:solidFill>
                    <a:srgbClr val="FFFFFF"/>
                  </a:solidFill>
                  <a:latin typeface="Arvo"/>
                </a:rPr>
                <a:t>GENERATING BACKGROUND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835559" y="973174"/>
              <a:ext cx="19783958" cy="579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2849" spc="569">
                  <a:solidFill>
                    <a:srgbClr val="FFFFFF"/>
                  </a:solidFill>
                  <a:latin typeface="Glacial Indifference"/>
                </a:rPr>
                <a:t>KNOWLEDGE GRAPH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75475" y="8790005"/>
            <a:ext cx="12884314" cy="936589"/>
            <a:chOff x="0" y="0"/>
            <a:chExt cx="17179086" cy="12487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7179086" cy="446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132" spc="319">
                  <a:solidFill>
                    <a:srgbClr val="FFFFFF"/>
                  </a:solidFill>
                  <a:latin typeface="Montserrat Classic"/>
                </a:rPr>
                <a:t>TRIPLET EXTRACTION FROM AN ARTICLE BASE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86378"/>
              <a:ext cx="17179086" cy="562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50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988373">
            <a:off x="-1633170" y="8649365"/>
            <a:ext cx="3808692" cy="356112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988373">
            <a:off x="16383654" y="-1402017"/>
            <a:ext cx="3808692" cy="35611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5126" r="0" b="15126"/>
          <a:stretch>
            <a:fillRect/>
          </a:stretch>
        </p:blipFill>
        <p:spPr>
          <a:xfrm flipH="false" flipV="false" rot="0">
            <a:off x="4045004" y="2671614"/>
            <a:ext cx="9443711" cy="65866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41369" y="1950294"/>
            <a:ext cx="1604796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KNOWLEDGE GRAPH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0974" y="2669913"/>
            <a:ext cx="1604796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The TransE Model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33432" y="3654600"/>
            <a:ext cx="12465736" cy="5778951"/>
            <a:chOff x="0" y="0"/>
            <a:chExt cx="16620982" cy="770526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16620982" cy="154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1747" indent="-300873" lvl="1">
                <a:lnSpc>
                  <a:spcPts val="3065"/>
                </a:lnSpc>
                <a:buFont typeface="Arial"/>
                <a:buChar char="•"/>
              </a:pPr>
              <a:r>
                <a:rPr lang="en-US" sz="2787" spc="83">
                  <a:solidFill>
                    <a:srgbClr val="91EEE1"/>
                  </a:solidFill>
                  <a:latin typeface="Poppins Light"/>
                </a:rPr>
                <a:t>WE EXTRACT TRIPLETS FROM THE NEWS ARTICLE AND REPRESENT IT IN VECTOR SPACE </a:t>
              </a:r>
              <a:r>
                <a:rPr lang="en-US" sz="2787" spc="83">
                  <a:solidFill>
                    <a:srgbClr val="91EEE1"/>
                  </a:solidFill>
                  <a:latin typeface="Poppins Light"/>
                </a:rPr>
                <a:t>TO JUDGE WHETHER THE ARTICLE IS FAKE OR NOT.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97808"/>
              <a:ext cx="16620982" cy="5907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We Calculate the Bias of each triplets which is extracted.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For classification we use 2 Ways.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Avg Bias Classification </a:t>
              </a: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Max Bias Classification </a:t>
              </a: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0974" y="2669913"/>
            <a:ext cx="1604796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The B-TransE Model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66562" y="3620146"/>
            <a:ext cx="12465736" cy="488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9"/>
              </a:lnSpc>
            </a:pP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A Single TransE model to do classfication is not enough.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one model is trained based on triplet extracted from FAKE NEWS.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T</a:t>
            </a:r>
            <a:r>
              <a:rPr lang="en-US" sz="2564">
                <a:solidFill>
                  <a:srgbClr val="FFFFFF"/>
                </a:solidFill>
                <a:latin typeface="Poppins Light"/>
              </a:rPr>
              <a:t>he other is trained with based on triplets extracted from true news.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We define a new bias formula based on baises calculated from both true &amp; false triples;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classification way remains the same.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avg bias &amp; max bias.</a:t>
            </a:r>
          </a:p>
          <a:p>
            <a:pPr>
              <a:lnSpc>
                <a:spcPts val="3589"/>
              </a:lnSpc>
            </a:pPr>
          </a:p>
          <a:p>
            <a:pPr>
              <a:lnSpc>
                <a:spcPts val="3589"/>
              </a:lnSpc>
            </a:pPr>
          </a:p>
          <a:p>
            <a:pPr>
              <a:lnSpc>
                <a:spcPts val="358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0974" y="2669913"/>
            <a:ext cx="1604796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Hybrid Model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66562" y="3620146"/>
            <a:ext cx="12465736" cy="488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9"/>
              </a:lnSpc>
            </a:pP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Improve detection performance 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we use fusion strategy to combine features of vectors from different models.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we integrate different features first and then using those integrated features we classify.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max bias is used to do classification.</a:t>
            </a:r>
          </a:p>
          <a:p>
            <a:pPr>
              <a:lnSpc>
                <a:spcPts val="3589"/>
              </a:lnSpc>
            </a:pPr>
          </a:p>
          <a:p>
            <a:pPr>
              <a:lnSpc>
                <a:spcPts val="3589"/>
              </a:lnSpc>
            </a:pPr>
          </a:p>
          <a:p>
            <a:pPr>
              <a:lnSpc>
                <a:spcPts val="3589"/>
              </a:lnSpc>
            </a:pPr>
          </a:p>
          <a:p>
            <a:pPr>
              <a:lnSpc>
                <a:spcPts val="358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0974" y="2669913"/>
            <a:ext cx="1604796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Conclusion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0974" y="3499635"/>
            <a:ext cx="12465736" cy="667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9"/>
              </a:lnSpc>
            </a:pP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We tackled the problem of Fake News detection &amp; with KG 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We got know about difference b/w content based and style based fake news detection.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Limitations of PreExisting Model. </a:t>
            </a:r>
          </a:p>
          <a:p>
            <a:pPr>
              <a:lnSpc>
                <a:spcPts val="3589"/>
              </a:lnSpc>
            </a:pP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The Modern solution Approach.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1) Creating Background knowledge base.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2)Single TransE model 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3)B-TransE model </a:t>
            </a:r>
          </a:p>
          <a:p>
            <a:pPr marL="553608" indent="-276804" lvl="1">
              <a:lnSpc>
                <a:spcPts val="3589"/>
              </a:lnSpc>
              <a:buFont typeface="Arial"/>
              <a:buChar char="•"/>
            </a:pPr>
            <a:r>
              <a:rPr lang="en-US" sz="2564">
                <a:solidFill>
                  <a:srgbClr val="FFFFFF"/>
                </a:solidFill>
                <a:latin typeface="Poppins Light"/>
              </a:rPr>
              <a:t>4)Hybrid Approach with Help of Search Apis Like google and Bing calculating to check relevance.  </a:t>
            </a:r>
          </a:p>
          <a:p>
            <a:pPr>
              <a:lnSpc>
                <a:spcPts val="3589"/>
              </a:lnSpc>
            </a:pPr>
          </a:p>
          <a:p>
            <a:pPr>
              <a:lnSpc>
                <a:spcPts val="3589"/>
              </a:lnSpc>
            </a:pPr>
          </a:p>
          <a:p>
            <a:pPr>
              <a:lnSpc>
                <a:spcPts val="358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19730" y="-1912194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70424" y="1798382"/>
            <a:ext cx="7338923" cy="101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Alice"/>
              </a:rPr>
              <a:t>Introduction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697346" y="5476020"/>
            <a:ext cx="1658254" cy="126649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386801" y="3516598"/>
            <a:ext cx="6163165" cy="4311585"/>
            <a:chOff x="0" y="0"/>
            <a:chExt cx="8217553" cy="57487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8217553" cy="437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82"/>
                </a:lnSpc>
              </a:pPr>
              <a:r>
                <a:rPr lang="en-US" sz="2347" spc="70">
                  <a:solidFill>
                    <a:srgbClr val="91EEE1"/>
                  </a:solidFill>
                  <a:latin typeface="Poppins Light Bold"/>
                </a:rPr>
                <a:t>WHY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57773"/>
              <a:ext cx="8217553" cy="5091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Widespread popularization of the internet made it convenient for people to get news from internet.</a:t>
              </a:r>
            </a:p>
            <a:p>
              <a:pPr>
                <a:lnSpc>
                  <a:spcPts val="2800"/>
                </a:lnSpc>
              </a:pPr>
            </a:p>
            <a:p>
              <a:pPr marL="410210" indent="-205105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Poppins Light"/>
                </a:rPr>
                <a:t>U</a:t>
              </a:r>
              <a:r>
                <a:rPr lang="en-US" sz="1900">
                  <a:solidFill>
                    <a:srgbClr val="FFFFFF"/>
                  </a:solidFill>
                  <a:latin typeface="Poppins Light"/>
                </a:rPr>
                <a:t>nfortunately,open internet fuels spread of </a:t>
              </a:r>
            </a:p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      a great many fake news.</a:t>
              </a:r>
            </a:p>
            <a:p>
              <a:pPr>
                <a:lnSpc>
                  <a:spcPts val="2800"/>
                </a:lnSpc>
              </a:pP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Being of low Cost, easy access and rapid dissemination can lead to various issues.</a:t>
              </a:r>
            </a:p>
            <a:p>
              <a:pPr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53463" y="2120352"/>
            <a:ext cx="6562545" cy="3978274"/>
            <a:chOff x="0" y="0"/>
            <a:chExt cx="8750060" cy="530436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050"/>
              <a:ext cx="8750060" cy="48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91EEE1"/>
                  </a:solidFill>
                  <a:latin typeface="Poppins Light Bold"/>
                </a:rPr>
                <a:t>CONSEQUENCE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20338"/>
              <a:ext cx="8750060" cy="4584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</a:p>
            <a:p>
              <a:pPr marL="431800" indent="-215900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Poppins Light"/>
                </a:rPr>
                <a:t>Some Big Examples of this issue is US Presidential election.</a:t>
              </a:r>
            </a:p>
            <a:p>
              <a:pPr>
                <a:lnSpc>
                  <a:spcPts val="2799"/>
                </a:lnSpc>
              </a:pPr>
            </a:p>
            <a:p>
              <a:pPr marL="431800" indent="-215900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Poppins Light"/>
                </a:rPr>
                <a:t>Tweeted Lie Triggers an Incidents.</a:t>
              </a:r>
            </a:p>
            <a:p>
              <a:pPr>
                <a:lnSpc>
                  <a:spcPts val="2799"/>
                </a:lnSpc>
              </a:pPr>
            </a:p>
            <a:p>
              <a:pPr marL="431800" indent="-215900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Poppins Light"/>
                </a:rPr>
                <a:t>Fake and misleading news stories related to medical treatments and major diseases like cancer or diabetes. </a:t>
              </a:r>
            </a:p>
            <a:p>
              <a:pPr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09983" y="6863021"/>
            <a:ext cx="6562545" cy="1195238"/>
            <a:chOff x="0" y="0"/>
            <a:chExt cx="8750060" cy="159365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9050"/>
              <a:ext cx="8750060" cy="485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91EEE1"/>
                  </a:solidFill>
                  <a:latin typeface="Poppins Light Bold"/>
                </a:rPr>
                <a:t>APPROACH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20338"/>
              <a:ext cx="8750060" cy="873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0" indent="-215900" lvl="1">
                <a:lnSpc>
                  <a:spcPts val="2799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Content-Based </a:t>
              </a:r>
            </a:p>
            <a:p>
              <a:pPr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Poppins Light"/>
                </a:rPr>
                <a:t>Style Based 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6008" y="5680011"/>
            <a:ext cx="2998935" cy="3002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19730" y="-1924726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70424" y="1785849"/>
            <a:ext cx="7338923" cy="92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40"/>
              </a:lnSpc>
            </a:pPr>
            <a:r>
              <a:rPr lang="en-US" sz="6400">
                <a:solidFill>
                  <a:srgbClr val="FFFFFF"/>
                </a:solidFill>
                <a:latin typeface="Alice"/>
              </a:rPr>
              <a:t>Problem Statement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697346" y="5463487"/>
            <a:ext cx="1658254" cy="126649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386801" y="3504065"/>
            <a:ext cx="6199945" cy="2814441"/>
            <a:chOff x="0" y="0"/>
            <a:chExt cx="8266594" cy="375258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8266594" cy="4406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98"/>
                </a:lnSpc>
              </a:pPr>
              <a:r>
                <a:rPr lang="en-US" sz="2361" spc="70">
                  <a:solidFill>
                    <a:srgbClr val="91EEE1"/>
                  </a:solidFill>
                  <a:latin typeface="Poppins Light Bold"/>
                </a:rPr>
                <a:t>AIM: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61926"/>
              <a:ext cx="8266594" cy="3090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</a:pPr>
              <a:r>
                <a:rPr lang="en-US" sz="2213">
                  <a:solidFill>
                    <a:srgbClr val="FFFFFF"/>
                  </a:solidFill>
                  <a:latin typeface="Poppins Light"/>
                </a:rPr>
                <a:t>An important goal in improving the trustworthiness of information in online social networks is to identify the fake news timely, Our goal is to make a Fake News detector Model Using Knowledge Gate.</a:t>
              </a:r>
            </a:p>
            <a:p>
              <a:pPr>
                <a:lnSpc>
                  <a:spcPts val="30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6801" y="6150838"/>
            <a:ext cx="6422666" cy="3107462"/>
            <a:chOff x="0" y="0"/>
            <a:chExt cx="8563555" cy="414328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8575"/>
              <a:ext cx="8563555" cy="90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91"/>
                </a:lnSpc>
              </a:pPr>
              <a:r>
                <a:rPr lang="en-US" sz="2446" spc="73">
                  <a:solidFill>
                    <a:srgbClr val="91EEE1"/>
                  </a:solidFill>
                  <a:latin typeface="Poppins Light Bold"/>
                </a:rPr>
                <a:t>EXPECTED OUTCOME:</a:t>
              </a:r>
            </a:p>
            <a:p>
              <a:pPr>
                <a:lnSpc>
                  <a:spcPts val="2691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25883"/>
              <a:ext cx="8563555" cy="301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14"/>
                </a:lnSpc>
              </a:pPr>
            </a:p>
            <a:p>
              <a:pPr>
                <a:lnSpc>
                  <a:spcPts val="3014"/>
                </a:lnSpc>
              </a:pPr>
              <a:r>
                <a:rPr lang="en-US" sz="2153">
                  <a:solidFill>
                    <a:srgbClr val="FFFFFF"/>
                  </a:solidFill>
                  <a:latin typeface="Poppins Light"/>
                </a:rPr>
                <a:t>By calculating (Rp) reality parameters detecting </a:t>
              </a:r>
              <a:r>
                <a:rPr lang="en-US" sz="2153">
                  <a:solidFill>
                    <a:srgbClr val="FFFFFF"/>
                  </a:solidFill>
                  <a:latin typeface="Poppins Light"/>
                </a:rPr>
                <a:t>whether a news is Fake or not, if exceeds a threshold value, an event is classified as real else fake. </a:t>
              </a:r>
            </a:p>
            <a:p>
              <a:pPr>
                <a:lnSpc>
                  <a:spcPts val="3014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16008" y="5667478"/>
            <a:ext cx="2998935" cy="30026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0974" y="2669913"/>
            <a:ext cx="16047961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Limitation to Pre-Existing Content Based </a:t>
            </a:r>
            <a:r>
              <a:rPr lang="en-US" sz="4200">
                <a:solidFill>
                  <a:srgbClr val="FFFFFF"/>
                </a:solidFill>
                <a:latin typeface="Cerebri Bold"/>
              </a:rPr>
              <a:t>Approaches </a:t>
            </a:r>
          </a:p>
          <a:p>
            <a:pPr>
              <a:lnSpc>
                <a:spcPts val="4620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33432" y="3654600"/>
            <a:ext cx="16325868" cy="6353993"/>
            <a:chOff x="0" y="0"/>
            <a:chExt cx="21767824" cy="84719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21767824" cy="527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65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80528"/>
              <a:ext cx="21767824" cy="769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53607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Can we incomplete and imprecise Knowledge Graph for fake</a:t>
              </a:r>
              <a:r>
                <a:rPr lang="en-US" sz="1936">
                  <a:solidFill>
                    <a:srgbClr val="FFFFFF"/>
                  </a:solidFill>
                  <a:latin typeface="Arimo"/>
                </a:rPr>
                <a:t> </a:t>
              </a:r>
            </a:p>
            <a:p>
              <a:pPr>
                <a:lnSpc>
                  <a:spcPts val="3589"/>
                </a:lnSpc>
              </a:pPr>
              <a:r>
                <a:rPr lang="en-US" sz="1936">
                  <a:solidFill>
                    <a:srgbClr val="FFFFFF"/>
                  </a:solidFill>
                  <a:latin typeface="Arimo"/>
                </a:rPr>
                <a:t>news detection?</a:t>
              </a:r>
            </a:p>
            <a:p>
              <a:pPr>
                <a:lnSpc>
                  <a:spcPts val="3589"/>
                </a:lnSpc>
              </a:pPr>
            </a:p>
            <a:p>
              <a:pPr marL="553607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1936">
                  <a:solidFill>
                    <a:srgbClr val="FFFFFF"/>
                  </a:solidFill>
                  <a:latin typeface="Arimo"/>
                </a:rPr>
                <a:t>What Happens if we don't have a Knowledge graph in the first place?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1936">
                  <a:solidFill>
                    <a:srgbClr val="FFFFFF"/>
                  </a:solidFill>
                  <a:latin typeface="Arimo"/>
                </a:rPr>
                <a:t>How can we use Knowledge Graph Embedding for fake news detection to reasonably </a:t>
              </a:r>
            </a:p>
            <a:p>
              <a:pPr>
                <a:lnSpc>
                  <a:spcPts val="3589"/>
                </a:lnSpc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      </a:t>
              </a:r>
              <a:r>
                <a:rPr lang="en-US" sz="1936">
                  <a:solidFill>
                    <a:srgbClr val="FFFFFF"/>
                  </a:solidFill>
                  <a:latin typeface="Arimo"/>
                </a:rPr>
                <a:t>utilize the complete and precise knowledge graph related to the fake news topic we have?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Is the Single Model based on one related Knowledge Graph enough?</a:t>
              </a: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0974" y="2669913"/>
            <a:ext cx="1604796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The Current Model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33432" y="3654600"/>
            <a:ext cx="16325868" cy="5907993"/>
            <a:chOff x="0" y="0"/>
            <a:chExt cx="21767824" cy="78773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21767824" cy="527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65"/>
                </a:lnSpc>
              </a:pPr>
              <a:r>
                <a:rPr lang="en-US" sz="2787" spc="83">
                  <a:solidFill>
                    <a:srgbClr val="91EEE1"/>
                  </a:solidFill>
                  <a:latin typeface="Poppins Light"/>
                </a:rPr>
                <a:t>WE WILL DEVIDE OUR PROCESS TO BUILD THE CURRENT MODEL IN 4 STEPS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80528"/>
              <a:ext cx="21767824" cy="7096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53607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Building a knowledge Graph based base.</a:t>
              </a:r>
            </a:p>
            <a:p>
              <a:pPr>
                <a:lnSpc>
                  <a:spcPts val="3589"/>
                </a:lnSpc>
              </a:pPr>
            </a:p>
            <a:p>
              <a:pPr marL="553607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Using the Knowledge Graph to train TransE.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The Binary TransE Model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The Hybrid Approach </a:t>
              </a: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Basically we will use some of the Top used search APis For ex-Google,bing</a:t>
              </a: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124" y="2669913"/>
            <a:ext cx="1604796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DATASETS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33432" y="3654600"/>
            <a:ext cx="16325868" cy="5461992"/>
            <a:chOff x="0" y="0"/>
            <a:chExt cx="21767824" cy="72826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21767824" cy="527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65"/>
                </a:lnSpc>
              </a:pPr>
              <a:r>
                <a:rPr lang="en-US" sz="2787" spc="83">
                  <a:solidFill>
                    <a:srgbClr val="91EEE1"/>
                  </a:solidFill>
                  <a:latin typeface="Poppins Light"/>
                </a:rPr>
                <a:t>WE ARE USING FAKE AND REAL NEWS DATASET FROM KAGGLE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80528"/>
              <a:ext cx="21767824" cy="6502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53607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 Semi-Bold"/>
                </a:rPr>
                <a:t>About this file.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Contains two files </a:t>
              </a: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1) True.csv Containing True data.</a:t>
              </a:r>
            </a:p>
            <a:p>
              <a:pPr marL="553607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2)False.csv Containing False data.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We have done quite a Preprorcessing and EDA of this Dataset to we can use it properly.</a:t>
              </a: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4922" r="0" b="4922"/>
          <a:stretch>
            <a:fillRect/>
          </a:stretch>
        </p:blipFill>
        <p:spPr>
          <a:xfrm flipH="false" flipV="false" rot="0">
            <a:off x="1285931" y="4395528"/>
            <a:ext cx="14512980" cy="46939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7992" y="2682446"/>
            <a:ext cx="1604796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Exploratory Data analysis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3432" y="3683175"/>
            <a:ext cx="16325868" cy="38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5"/>
              </a:lnSpc>
            </a:pPr>
            <a:r>
              <a:rPr lang="en-US" sz="2787" spc="83">
                <a:solidFill>
                  <a:srgbClr val="91EEE1"/>
                </a:solidFill>
                <a:latin typeface="Poppins Light"/>
              </a:rPr>
              <a:t>HERE ARE SOME EDA INSIGHTS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97126" y="6616284"/>
            <a:ext cx="4163490" cy="389286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3059" y="656314"/>
            <a:ext cx="7623788" cy="483817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652438" y="178115"/>
            <a:ext cx="10825785" cy="57945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6677" t="710" r="0" b="2059"/>
          <a:stretch>
            <a:fillRect/>
          </a:stretch>
        </p:blipFill>
        <p:spPr>
          <a:xfrm flipH="false" flipV="false" rot="0">
            <a:off x="610805" y="5972686"/>
            <a:ext cx="12692410" cy="43143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2254" y="-1912194"/>
            <a:ext cx="4090254" cy="382438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0974" y="2669913"/>
            <a:ext cx="1604796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4200">
                <a:solidFill>
                  <a:srgbClr val="FFFFFF"/>
                </a:solidFill>
                <a:latin typeface="Cerebri Bold"/>
              </a:rPr>
              <a:t>Generating Background Knowledge Base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724822" y="5476020"/>
            <a:ext cx="1658254" cy="126649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33432" y="3654600"/>
            <a:ext cx="16325868" cy="6799994"/>
            <a:chOff x="0" y="0"/>
            <a:chExt cx="21767824" cy="906665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575"/>
              <a:ext cx="21767824" cy="527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65"/>
                </a:lnSpc>
              </a:pPr>
              <a:r>
                <a:rPr lang="en-US" sz="2787" spc="83">
                  <a:solidFill>
                    <a:srgbClr val="91EEE1"/>
                  </a:solidFill>
                  <a:latin typeface="Poppins Light"/>
                </a:rPr>
                <a:t>WE PRODUCE THREE KNOWLEDGE GRAPHS: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80528"/>
              <a:ext cx="21767824" cy="8286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Based on Fake News articals or our datasets.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Based on an External Knowledge Graph.</a:t>
              </a:r>
            </a:p>
            <a:p>
              <a:pPr>
                <a:lnSpc>
                  <a:spcPts val="3589"/>
                </a:lnSpc>
              </a:pP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Based on True news articles from reliables source search APIs .</a:t>
              </a:r>
            </a:p>
            <a:p>
              <a:pPr>
                <a:lnSpc>
                  <a:spcPts val="3589"/>
                </a:lnSpc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  </a:t>
              </a: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We Extract Triplets from the articles bases and use it to form Knowledge Graphs.</a:t>
              </a:r>
            </a:p>
            <a:p>
              <a:pPr marL="553608" indent="-276804" lvl="1">
                <a:lnSpc>
                  <a:spcPts val="3589"/>
                </a:lnSpc>
                <a:buFont typeface="Arial"/>
                <a:buChar char="•"/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Ones Produced we train a single model on each one of them using TransE and Compare</a:t>
              </a:r>
            </a:p>
            <a:p>
              <a:pPr>
                <a:lnSpc>
                  <a:spcPts val="3589"/>
                </a:lnSpc>
              </a:pPr>
              <a:r>
                <a:rPr lang="en-US" sz="2564">
                  <a:solidFill>
                    <a:srgbClr val="FFFFFF"/>
                  </a:solidFill>
                  <a:latin typeface="Poppins Light"/>
                </a:rPr>
                <a:t>     their performance.</a:t>
              </a: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  <a:p>
              <a:pPr>
                <a:lnSpc>
                  <a:spcPts val="358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DAEieyMAmS4</dc:identifier>
  <dcterms:modified xsi:type="dcterms:W3CDTF">2011-08-01T06:04:30Z</dcterms:modified>
  <cp:revision>1</cp:revision>
  <dc:title>FAKE NEWS DETECTION : using knowledge graph</dc:title>
</cp:coreProperties>
</file>